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6" r:id="rId1"/>
  </p:sldMasterIdLst>
  <p:sldIdLst>
    <p:sldId id="256" r:id="rId2"/>
    <p:sldId id="259" r:id="rId3"/>
    <p:sldId id="260" r:id="rId4"/>
    <p:sldId id="261" r:id="rId5"/>
    <p:sldId id="262" r:id="rId6"/>
    <p:sldId id="277" r:id="rId7"/>
    <p:sldId id="264" r:id="rId8"/>
    <p:sldId id="265" r:id="rId9"/>
    <p:sldId id="266" r:id="rId10"/>
    <p:sldId id="267" r:id="rId11"/>
    <p:sldId id="268" r:id="rId12"/>
    <p:sldId id="263" r:id="rId13"/>
    <p:sldId id="273" r:id="rId14"/>
    <p:sldId id="279" r:id="rId15"/>
    <p:sldId id="278" r:id="rId16"/>
    <p:sldId id="275" r:id="rId17"/>
    <p:sldId id="27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16"/>
    <p:restoredTop sz="96327"/>
  </p:normalViewPr>
  <p:slideViewPr>
    <p:cSldViewPr snapToGrid="0" snapToObjects="1">
      <p:cViewPr varScale="1">
        <p:scale>
          <a:sx n="128" d="100"/>
          <a:sy n="128" d="100"/>
        </p:scale>
        <p:origin x="16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3/14/22</a:t>
            </a:fld>
            <a:endParaRPr lang="en-US" dirty="0"/>
          </a:p>
        </p:txBody>
      </p:sp>
      <p:sp>
        <p:nvSpPr>
          <p:cNvPr id="5" name="Footer Placeholder 4"/>
          <p:cNvSpPr>
            <a:spLocks noGrp="1"/>
          </p:cNvSpPr>
          <p:nvPr>
            <p:ph type="ftr" sz="quarter" idx="11"/>
          </p:nvPr>
        </p:nvSpPr>
        <p:spPr/>
        <p:txBody>
          <a:bodyPr/>
          <a:lstStyle/>
          <a:p>
            <a:endParaRPr lang="en-US" dirty="0">
              <a:solidFill>
                <a:schemeClr val="bg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45561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3/14/22</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6527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3/14/22</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38614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3/14/22</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33936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3/14/22</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51151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3/14/22</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53213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3/14/22</a:t>
            </a:fld>
            <a:endParaRPr lang="en-US" dirty="0"/>
          </a:p>
        </p:txBody>
      </p:sp>
      <p:sp>
        <p:nvSpPr>
          <p:cNvPr id="8" name="Footer Placeholder 7"/>
          <p:cNvSpPr>
            <a:spLocks noGrp="1"/>
          </p:cNvSpPr>
          <p:nvPr>
            <p:ph type="ftr" sz="quarter" idx="11"/>
          </p:nvPr>
        </p:nvSpPr>
        <p:spPr/>
        <p:txBody>
          <a:body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17058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3/14/22</a:t>
            </a:fld>
            <a:endParaRPr lang="en-US" dirty="0"/>
          </a:p>
        </p:txBody>
      </p:sp>
      <p:sp>
        <p:nvSpPr>
          <p:cNvPr id="4" name="Footer Placeholder 3"/>
          <p:cNvSpPr>
            <a:spLocks noGrp="1"/>
          </p:cNvSpPr>
          <p:nvPr>
            <p:ph type="ftr" sz="quarter" idx="11"/>
          </p:nvPr>
        </p:nvSpPr>
        <p:spPr/>
        <p:txBody>
          <a:bodyPr/>
          <a:lstStyle/>
          <a:p>
            <a:endParaRPr lang="en-US" dirty="0">
              <a:solidFill>
                <a:schemeClr val="tx1"/>
              </a:solidFill>
            </a:endParaRPr>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2775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A37D6D71-8B28-4ED6-B932-04B197003D23}" type="datetimeFigureOut">
              <a:rPr lang="en-US" smtClean="0"/>
              <a:pPr algn="r"/>
              <a:t>3/14/22</a:t>
            </a:fld>
            <a:endParaRPr lang="en-US" dirty="0"/>
          </a:p>
        </p:txBody>
      </p:sp>
      <p:sp>
        <p:nvSpPr>
          <p:cNvPr id="3" name="Footer Placeholder 2"/>
          <p:cNvSpPr>
            <a:spLocks noGrp="1"/>
          </p:cNvSpPr>
          <p:nvPr>
            <p:ph type="ftr" sz="quarter" idx="11"/>
          </p:nvPr>
        </p:nvSpPr>
        <p:spPr/>
        <p:txBody>
          <a:bodyPr/>
          <a:lstStyle/>
          <a:p>
            <a:endParaRPr lang="en-US" dirty="0">
              <a:solidFill>
                <a:schemeClr val="tx1"/>
              </a:solidFill>
            </a:endParaRPr>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26172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3/14/22</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7008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3/14/22</a:t>
            </a:fld>
            <a:endParaRPr lang="en-US" dirty="0"/>
          </a:p>
        </p:txBody>
      </p:sp>
      <p:sp>
        <p:nvSpPr>
          <p:cNvPr id="6" name="Footer Placeholder 5"/>
          <p:cNvSpPr>
            <a:spLocks noGrp="1"/>
          </p:cNvSpPr>
          <p:nvPr>
            <p:ph type="ftr" sz="quarter" idx="11"/>
          </p:nvPr>
        </p:nvSpPr>
        <p:spPr/>
        <p:txBody>
          <a:bodyPr/>
          <a:lstStyle/>
          <a:p>
            <a:endParaRPr lang="en-US" dirty="0">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246332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A37D6D71-8B28-4ED6-B932-04B197003D23}" type="datetimeFigureOut">
              <a:rPr lang="en-US" smtClean="0"/>
              <a:pPr algn="r"/>
              <a:t>3/14/22</a:t>
            </a:fld>
            <a:endParaRPr lang="en-US" spc="50"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pc="50"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185416983"/>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sudalairajkumar/cryptocurrencypricehistory?select=coin_Bitcoin.csv"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bitcoin.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thereum.org/en/" TargetMode="Externa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gecoin.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ublic.tableau.com/views/CryptoAnalysis_16472230674920/Story1?:language=en-US&amp;publish=yes&amp;:display_count=n&amp;:origin=viz_share_link"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exagonal background with blue neon lights">
            <a:extLst>
              <a:ext uri="{FF2B5EF4-FFF2-40B4-BE49-F238E27FC236}">
                <a16:creationId xmlns:a16="http://schemas.microsoft.com/office/drawing/2014/main" id="{B47635A4-51DD-9067-72FD-26EC8848936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halkSketch/>
                    </a14:imgEffect>
                  </a14:imgLayer>
                </a14:imgProps>
              </a:ext>
            </a:extLst>
          </a:blip>
          <a:srcRect l="9363" r="38547" b="2317"/>
          <a:stretch/>
        </p:blipFill>
        <p:spPr>
          <a:xfrm>
            <a:off x="2642616" y="10"/>
            <a:ext cx="6501384" cy="6857990"/>
          </a:xfrm>
          <a:prstGeom prst="rect">
            <a:avLst/>
          </a:prstGeom>
          <a:scene3d>
            <a:camera prst="perspectiveFront" fov="5400000"/>
            <a:lightRig rig="threePt" dir="t">
              <a:rot lat="0" lon="0" rev="2100000"/>
            </a:lightRig>
          </a:scene3d>
          <a:sp3d extrusionH="25400">
            <a:bevelT w="304800" h="152400" prst="hardEdge"/>
            <a:extrusionClr>
              <a:srgbClr val="000000"/>
            </a:extrusionClr>
          </a:sp3d>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096C19-A0A9-2B4F-A60E-155EA16D173D}"/>
              </a:ext>
            </a:extLst>
          </p:cNvPr>
          <p:cNvSpPr>
            <a:spLocks noGrp="1"/>
          </p:cNvSpPr>
          <p:nvPr>
            <p:ph type="ctrTitle"/>
          </p:nvPr>
        </p:nvSpPr>
        <p:spPr>
          <a:xfrm>
            <a:off x="358485" y="1122363"/>
            <a:ext cx="3017520" cy="2460880"/>
          </a:xfrm>
        </p:spPr>
        <p:txBody>
          <a:bodyPr anchor="b">
            <a:normAutofit fontScale="90000"/>
          </a:bodyPr>
          <a:lstStyle/>
          <a:p>
            <a:pPr algn="l"/>
            <a:r>
              <a:rPr lang="en-US" sz="3600" dirty="0"/>
              <a:t>Cryptocurrency Price Prediction</a:t>
            </a:r>
            <a:br>
              <a:rPr lang="en-US" sz="3600" dirty="0"/>
            </a:br>
            <a:br>
              <a:rPr lang="en-US" sz="3600" dirty="0"/>
            </a:br>
            <a:endParaRPr lang="en-US" sz="3600" dirty="0"/>
          </a:p>
        </p:txBody>
      </p:sp>
      <p:sp>
        <p:nvSpPr>
          <p:cNvPr id="3" name="Subtitle 2">
            <a:extLst>
              <a:ext uri="{FF2B5EF4-FFF2-40B4-BE49-F238E27FC236}">
                <a16:creationId xmlns:a16="http://schemas.microsoft.com/office/drawing/2014/main" id="{2DC31C27-9950-5042-B167-296C869A1F5E}"/>
              </a:ext>
            </a:extLst>
          </p:cNvPr>
          <p:cNvSpPr>
            <a:spLocks noGrp="1"/>
          </p:cNvSpPr>
          <p:nvPr>
            <p:ph type="subTitle" idx="1"/>
          </p:nvPr>
        </p:nvSpPr>
        <p:spPr>
          <a:xfrm>
            <a:off x="344770" y="4705916"/>
            <a:ext cx="2841915" cy="1822892"/>
          </a:xfrm>
        </p:spPr>
        <p:txBody>
          <a:bodyPr>
            <a:normAutofit/>
          </a:bodyPr>
          <a:lstStyle/>
          <a:p>
            <a:pPr algn="l">
              <a:lnSpc>
                <a:spcPct val="100000"/>
              </a:lnSpc>
              <a:spcBef>
                <a:spcPts val="0"/>
              </a:spcBef>
            </a:pPr>
            <a:r>
              <a:rPr lang="en-US" sz="1700" dirty="0"/>
              <a:t>Presented By: </a:t>
            </a:r>
          </a:p>
          <a:p>
            <a:pPr algn="l">
              <a:lnSpc>
                <a:spcPct val="100000"/>
              </a:lnSpc>
              <a:spcBef>
                <a:spcPts val="0"/>
              </a:spcBef>
            </a:pPr>
            <a:r>
              <a:rPr lang="en-US" sz="1600" dirty="0"/>
              <a:t>Manuel Cervantes, </a:t>
            </a:r>
          </a:p>
          <a:p>
            <a:pPr algn="l">
              <a:lnSpc>
                <a:spcPct val="100000"/>
              </a:lnSpc>
              <a:spcBef>
                <a:spcPts val="0"/>
              </a:spcBef>
            </a:pPr>
            <a:r>
              <a:rPr lang="en-US" sz="1600" dirty="0"/>
              <a:t>Ankita Gautam,</a:t>
            </a:r>
          </a:p>
          <a:p>
            <a:pPr algn="l">
              <a:lnSpc>
                <a:spcPct val="100000"/>
              </a:lnSpc>
              <a:spcBef>
                <a:spcPts val="0"/>
              </a:spcBef>
            </a:pPr>
            <a:r>
              <a:rPr lang="en-US" sz="1600" dirty="0"/>
              <a:t>Stephen Lane,</a:t>
            </a:r>
          </a:p>
          <a:p>
            <a:pPr algn="l">
              <a:lnSpc>
                <a:spcPct val="100000"/>
              </a:lnSpc>
              <a:spcBef>
                <a:spcPts val="0"/>
              </a:spcBef>
            </a:pPr>
            <a:r>
              <a:rPr lang="en-US" sz="1600" dirty="0"/>
              <a:t>Lorena Martinez, </a:t>
            </a:r>
          </a:p>
          <a:p>
            <a:pPr algn="l">
              <a:lnSpc>
                <a:spcPct val="100000"/>
              </a:lnSpc>
              <a:spcBef>
                <a:spcPts val="0"/>
              </a:spcBef>
            </a:pPr>
            <a:r>
              <a:rPr lang="en-US" sz="1600" dirty="0"/>
              <a:t>Joel Navarro </a:t>
            </a:r>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5582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Title 4">
            <a:extLst>
              <a:ext uri="{FF2B5EF4-FFF2-40B4-BE49-F238E27FC236}">
                <a16:creationId xmlns:a16="http://schemas.microsoft.com/office/drawing/2014/main" id="{D27EC2B8-3142-6F42-B0B1-60012C238921}"/>
              </a:ext>
            </a:extLst>
          </p:cNvPr>
          <p:cNvSpPr>
            <a:spLocks noGrp="1"/>
          </p:cNvSpPr>
          <p:nvPr>
            <p:ph type="title"/>
          </p:nvPr>
        </p:nvSpPr>
        <p:spPr>
          <a:xfrm>
            <a:off x="4861617" y="713232"/>
            <a:ext cx="3656019" cy="1197864"/>
          </a:xfrm>
        </p:spPr>
        <p:txBody>
          <a:bodyPr>
            <a:normAutofit/>
          </a:bodyPr>
          <a:lstStyle/>
          <a:p>
            <a:r>
              <a:rPr lang="en-US" sz="3400" b="1"/>
              <a:t>Exploding and Vanishing Gradients</a:t>
            </a:r>
          </a:p>
        </p:txBody>
      </p:sp>
      <p:pic>
        <p:nvPicPr>
          <p:cNvPr id="8" name="Content Placeholder 7" descr="Chart, line chart, histogram&#10;&#10;Description automatically generated">
            <a:extLst>
              <a:ext uri="{FF2B5EF4-FFF2-40B4-BE49-F238E27FC236}">
                <a16:creationId xmlns:a16="http://schemas.microsoft.com/office/drawing/2014/main" id="{56548ACF-F805-CD4E-B3DD-397DDE073337}"/>
              </a:ext>
            </a:extLst>
          </p:cNvPr>
          <p:cNvPicPr>
            <a:picLocks noChangeAspect="1"/>
          </p:cNvPicPr>
          <p:nvPr/>
        </p:nvPicPr>
        <p:blipFill>
          <a:blip r:embed="rId2"/>
          <a:stretch>
            <a:fillRect/>
          </a:stretch>
        </p:blipFill>
        <p:spPr>
          <a:xfrm>
            <a:off x="414471" y="1699264"/>
            <a:ext cx="3709473" cy="3486904"/>
          </a:xfrm>
          <a:prstGeom prst="rect">
            <a:avLst/>
          </a:prstGeom>
        </p:spPr>
      </p:pic>
      <p:cxnSp>
        <p:nvCxnSpPr>
          <p:cNvPr id="104" name="Straight Connector 103">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587297"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11">
            <a:extLst>
              <a:ext uri="{FF2B5EF4-FFF2-40B4-BE49-F238E27FC236}">
                <a16:creationId xmlns:a16="http://schemas.microsoft.com/office/drawing/2014/main" id="{4DC45E4A-2A7E-5B9A-EEF8-502EA0F438C6}"/>
              </a:ext>
            </a:extLst>
          </p:cNvPr>
          <p:cNvSpPr>
            <a:spLocks noGrp="1"/>
          </p:cNvSpPr>
          <p:nvPr>
            <p:ph idx="1"/>
          </p:nvPr>
        </p:nvSpPr>
        <p:spPr>
          <a:xfrm>
            <a:off x="4861617" y="2048256"/>
            <a:ext cx="3656019" cy="4123944"/>
          </a:xfrm>
        </p:spPr>
        <p:txBody>
          <a:bodyPr anchor="t">
            <a:normAutofit/>
          </a:bodyPr>
          <a:lstStyle/>
          <a:p>
            <a:pPr marL="0" indent="0">
              <a:buNone/>
            </a:pPr>
            <a:r>
              <a:rPr lang="en-US" sz="1600" dirty="0"/>
              <a:t>Exploding gradient </a:t>
            </a:r>
          </a:p>
          <a:p>
            <a:r>
              <a:rPr lang="en-US" sz="1600" dirty="0"/>
              <a:t>The gradient associated with each weight in the network is equal to a product of many numbers. If this is a product of values greater than one it may cause the gradients to become extremely large.</a:t>
            </a:r>
          </a:p>
          <a:p>
            <a:pPr marL="0" indent="0">
              <a:buNone/>
            </a:pPr>
            <a:r>
              <a:rPr lang="en-US" sz="1600" dirty="0"/>
              <a:t>Vanishing gradient</a:t>
            </a:r>
          </a:p>
          <a:p>
            <a:r>
              <a:rPr lang="en-US" sz="1600" dirty="0"/>
              <a:t>The maximum value of the Sigmoid activation function is less than one. Therefore, the gradients of the weights in the lower layers will contain products of many numbers less than one. As a result of this the size of the gradients associated with the weights in the lower layers become very small.</a:t>
            </a:r>
          </a:p>
        </p:txBody>
      </p:sp>
    </p:spTree>
    <p:extLst>
      <p:ext uri="{BB962C8B-B14F-4D97-AF65-F5344CB8AC3E}">
        <p14:creationId xmlns:p14="http://schemas.microsoft.com/office/powerpoint/2010/main" val="373286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2" name="Freeform: Shape 47">
            <a:extLst>
              <a:ext uri="{FF2B5EF4-FFF2-40B4-BE49-F238E27FC236}">
                <a16:creationId xmlns:a16="http://schemas.microsoft.com/office/drawing/2014/main" id="{AD8BD7AA-000F-4149-9FF6-E8DB2DE6F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344440" cy="6858000"/>
          </a:xfrm>
          <a:custGeom>
            <a:avLst/>
            <a:gdLst>
              <a:gd name="connsiteX0" fmla="*/ 9792587 w 9792587"/>
              <a:gd name="connsiteY0" fmla="*/ 0 h 6858000"/>
              <a:gd name="connsiteX1" fmla="*/ 2339431 w 9792587"/>
              <a:gd name="connsiteY1" fmla="*/ 0 h 6858000"/>
              <a:gd name="connsiteX2" fmla="*/ 2190696 w 9792587"/>
              <a:gd name="connsiteY2" fmla="*/ 145339 h 6858000"/>
              <a:gd name="connsiteX3" fmla="*/ 0 w 9792587"/>
              <a:gd name="connsiteY3" fmla="*/ 5565888 h 6858000"/>
              <a:gd name="connsiteX4" fmla="*/ 79127 w 9792587"/>
              <a:gd name="connsiteY4" fmla="*/ 6681235 h 6858000"/>
              <a:gd name="connsiteX5" fmla="*/ 108694 w 9792587"/>
              <a:gd name="connsiteY5" fmla="*/ 6858000 h 6858000"/>
              <a:gd name="connsiteX6" fmla="*/ 9792587 w 97925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2587" h="6858000">
                <a:moveTo>
                  <a:pt x="9792587" y="0"/>
                </a:moveTo>
                <a:lnTo>
                  <a:pt x="2339431" y="0"/>
                </a:lnTo>
                <a:lnTo>
                  <a:pt x="2190696" y="145339"/>
                </a:lnTo>
                <a:cubicBezTo>
                  <a:pt x="834428" y="1548908"/>
                  <a:pt x="0" y="3459953"/>
                  <a:pt x="0" y="5565888"/>
                </a:cubicBezTo>
                <a:cubicBezTo>
                  <a:pt x="0" y="5944579"/>
                  <a:pt x="26981" y="6316967"/>
                  <a:pt x="79127" y="6681235"/>
                </a:cubicBezTo>
                <a:lnTo>
                  <a:pt x="108694" y="6858000"/>
                </a:lnTo>
                <a:lnTo>
                  <a:pt x="9792587"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49">
            <a:extLst>
              <a:ext uri="{FF2B5EF4-FFF2-40B4-BE49-F238E27FC236}">
                <a16:creationId xmlns:a16="http://schemas.microsoft.com/office/drawing/2014/main" id="{54A4A823-72DC-4BA8-8157-D36A8939A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119396" cy="6858000"/>
          </a:xfrm>
          <a:custGeom>
            <a:avLst/>
            <a:gdLst>
              <a:gd name="connsiteX0" fmla="*/ 9492529 w 9492529"/>
              <a:gd name="connsiteY0" fmla="*/ 0 h 6858000"/>
              <a:gd name="connsiteX1" fmla="*/ 2472310 w 9492529"/>
              <a:gd name="connsiteY1" fmla="*/ 0 h 6858000"/>
              <a:gd name="connsiteX2" fmla="*/ 2157501 w 9492529"/>
              <a:gd name="connsiteY2" fmla="*/ 301488 h 6858000"/>
              <a:gd name="connsiteX3" fmla="*/ 0 w 9492529"/>
              <a:gd name="connsiteY3" fmla="*/ 5565888 h 6858000"/>
              <a:gd name="connsiteX4" fmla="*/ 76084 w 9492529"/>
              <a:gd name="connsiteY4" fmla="*/ 6638337 h 6858000"/>
              <a:gd name="connsiteX5" fmla="*/ 112827 w 9492529"/>
              <a:gd name="connsiteY5" fmla="*/ 6858000 h 6858000"/>
              <a:gd name="connsiteX6" fmla="*/ 9492529 w 9492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92529" h="6858000">
                <a:moveTo>
                  <a:pt x="9492529" y="0"/>
                </a:moveTo>
                <a:lnTo>
                  <a:pt x="2472310" y="0"/>
                </a:lnTo>
                <a:lnTo>
                  <a:pt x="2157501" y="301488"/>
                </a:lnTo>
                <a:cubicBezTo>
                  <a:pt x="823309" y="1655711"/>
                  <a:pt x="0" y="3514654"/>
                  <a:pt x="0" y="5565888"/>
                </a:cubicBezTo>
                <a:cubicBezTo>
                  <a:pt x="0" y="5930014"/>
                  <a:pt x="25944" y="6288079"/>
                  <a:pt x="76084" y="6638337"/>
                </a:cubicBezTo>
                <a:lnTo>
                  <a:pt x="112827" y="6858000"/>
                </a:lnTo>
                <a:lnTo>
                  <a:pt x="9492529" y="685800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93D964-6AB5-854A-9EEE-E7C9F8DEE91F}"/>
              </a:ext>
            </a:extLst>
          </p:cNvPr>
          <p:cNvSpPr>
            <a:spLocks noGrp="1"/>
          </p:cNvSpPr>
          <p:nvPr>
            <p:ph type="title"/>
          </p:nvPr>
        </p:nvSpPr>
        <p:spPr>
          <a:xfrm>
            <a:off x="603504" y="1445494"/>
            <a:ext cx="5373926" cy="1288238"/>
          </a:xfrm>
        </p:spPr>
        <p:txBody>
          <a:bodyPr anchor="ctr">
            <a:normAutofit/>
          </a:bodyPr>
          <a:lstStyle/>
          <a:p>
            <a:r>
              <a:rPr lang="en-US" sz="4100"/>
              <a:t>What types of data are ideal for LSTMs </a:t>
            </a:r>
          </a:p>
        </p:txBody>
      </p:sp>
      <p:sp>
        <p:nvSpPr>
          <p:cNvPr id="3" name="Content Placeholder 2">
            <a:extLst>
              <a:ext uri="{FF2B5EF4-FFF2-40B4-BE49-F238E27FC236}">
                <a16:creationId xmlns:a16="http://schemas.microsoft.com/office/drawing/2014/main" id="{5B6AC5AD-3108-B74D-A877-47C00E4855CF}"/>
              </a:ext>
            </a:extLst>
          </p:cNvPr>
          <p:cNvSpPr>
            <a:spLocks noGrp="1"/>
          </p:cNvSpPr>
          <p:nvPr>
            <p:ph idx="1"/>
          </p:nvPr>
        </p:nvSpPr>
        <p:spPr>
          <a:xfrm>
            <a:off x="603503" y="2897372"/>
            <a:ext cx="5895647" cy="3152553"/>
          </a:xfrm>
        </p:spPr>
        <p:txBody>
          <a:bodyPr anchor="t">
            <a:normAutofit/>
          </a:bodyPr>
          <a:lstStyle/>
          <a:p>
            <a:r>
              <a:rPr lang="en-US" sz="1500"/>
              <a:t>LSTM is a type of Recurrent Neural Network in Deep Learning that has been specifically developed for the use of handling sequential prediction problems. For example:</a:t>
            </a:r>
          </a:p>
          <a:p>
            <a:pPr lvl="1"/>
            <a:r>
              <a:rPr lang="en-US" sz="1500"/>
              <a:t>Weather Forecasting</a:t>
            </a:r>
          </a:p>
          <a:p>
            <a:pPr lvl="1"/>
            <a:endParaRPr lang="en-US" sz="1500"/>
          </a:p>
          <a:p>
            <a:pPr lvl="1"/>
            <a:r>
              <a:rPr lang="en-US" sz="1500"/>
              <a:t>Stock Market Prediction</a:t>
            </a:r>
          </a:p>
          <a:p>
            <a:pPr lvl="1"/>
            <a:endParaRPr lang="en-US" sz="1500"/>
          </a:p>
          <a:p>
            <a:pPr lvl="1"/>
            <a:r>
              <a:rPr lang="en-US" sz="1500"/>
              <a:t>Product Recommendation</a:t>
            </a:r>
          </a:p>
          <a:p>
            <a:pPr lvl="1"/>
            <a:endParaRPr lang="en-US" sz="1500"/>
          </a:p>
          <a:p>
            <a:pPr lvl="1"/>
            <a:r>
              <a:rPr lang="en-US" sz="1500"/>
              <a:t>Text/Image/Handwriting Generation</a:t>
            </a:r>
          </a:p>
          <a:p>
            <a:pPr lvl="1"/>
            <a:endParaRPr lang="en-US" sz="1500"/>
          </a:p>
          <a:p>
            <a:pPr lvl="1"/>
            <a:r>
              <a:rPr lang="en-US" sz="1500"/>
              <a:t>Text Translation</a:t>
            </a:r>
          </a:p>
        </p:txBody>
      </p:sp>
    </p:spTree>
    <p:extLst>
      <p:ext uri="{BB962C8B-B14F-4D97-AF65-F5344CB8AC3E}">
        <p14:creationId xmlns:p14="http://schemas.microsoft.com/office/powerpoint/2010/main" val="7114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3" name="Freeform: Shape 21">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02612"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3">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39779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F1BB13-D0DD-F740-80A5-48173E64D601}"/>
              </a:ext>
            </a:extLst>
          </p:cNvPr>
          <p:cNvSpPr>
            <a:spLocks noGrp="1"/>
          </p:cNvSpPr>
          <p:nvPr>
            <p:ph type="title"/>
          </p:nvPr>
        </p:nvSpPr>
        <p:spPr>
          <a:xfrm>
            <a:off x="603503" y="365125"/>
            <a:ext cx="2554366" cy="3117038"/>
          </a:xfrm>
        </p:spPr>
        <p:txBody>
          <a:bodyPr anchor="ctr">
            <a:normAutofit/>
          </a:bodyPr>
          <a:lstStyle/>
          <a:p>
            <a:r>
              <a:rPr lang="en-US"/>
              <a:t>Data Set</a:t>
            </a:r>
          </a:p>
        </p:txBody>
      </p:sp>
      <p:sp>
        <p:nvSpPr>
          <p:cNvPr id="4" name="Content Placeholder 3">
            <a:extLst>
              <a:ext uri="{FF2B5EF4-FFF2-40B4-BE49-F238E27FC236}">
                <a16:creationId xmlns:a16="http://schemas.microsoft.com/office/drawing/2014/main" id="{304D5C1C-1F6B-4245-8F06-1BC7A29FB167}"/>
              </a:ext>
            </a:extLst>
          </p:cNvPr>
          <p:cNvSpPr>
            <a:spLocks noGrp="1"/>
          </p:cNvSpPr>
          <p:nvPr>
            <p:ph idx="1"/>
          </p:nvPr>
        </p:nvSpPr>
        <p:spPr>
          <a:xfrm>
            <a:off x="4775567" y="1067342"/>
            <a:ext cx="3764930" cy="3593868"/>
          </a:xfrm>
        </p:spPr>
        <p:txBody>
          <a:bodyPr>
            <a:normAutofit fontScale="92500" lnSpcReduction="20000"/>
          </a:bodyPr>
          <a:lstStyle/>
          <a:p>
            <a:pPr lvl="0"/>
            <a:r>
              <a:rPr lang="en-US" sz="2000" dirty="0"/>
              <a:t>Taken from </a:t>
            </a:r>
            <a:r>
              <a:rPr lang="en-US" sz="2000" dirty="0" err="1"/>
              <a:t>kaggle</a:t>
            </a:r>
            <a:r>
              <a:rPr lang="en-US" sz="2000" dirty="0"/>
              <a:t> </a:t>
            </a:r>
            <a:r>
              <a:rPr lang="en-US" sz="2000" dirty="0">
                <a:hlinkClick r:id="rId2"/>
              </a:rPr>
              <a:t>https://www.kaggle.com/sudalairajkumar/cryptocurrencypricehistory?select=coin_Bitcoin.csv</a:t>
            </a:r>
            <a:endParaRPr lang="en-US" sz="2000" dirty="0"/>
          </a:p>
          <a:p>
            <a:pPr lvl="0"/>
            <a:endParaRPr lang="en-US" sz="2000" dirty="0"/>
          </a:p>
          <a:p>
            <a:pPr lvl="0"/>
            <a:r>
              <a:rPr lang="en-US" sz="2000" dirty="0"/>
              <a:t>Selecting cryptocurrencies to analyze</a:t>
            </a:r>
          </a:p>
          <a:p>
            <a:pPr lvl="0"/>
            <a:endParaRPr lang="en-US" sz="2000" dirty="0"/>
          </a:p>
          <a:p>
            <a:pPr lvl="0"/>
            <a:r>
              <a:rPr lang="en-US" sz="2000" dirty="0"/>
              <a:t>Scraping process</a:t>
            </a:r>
          </a:p>
          <a:p>
            <a:pPr lvl="0"/>
            <a:endParaRPr lang="en-US" sz="2000" dirty="0"/>
          </a:p>
          <a:p>
            <a:pPr lvl="0"/>
            <a:endParaRPr lang="en-US" sz="2000" dirty="0"/>
          </a:p>
          <a:p>
            <a:pPr lvl="0"/>
            <a:r>
              <a:rPr lang="en-US" sz="2000" dirty="0"/>
              <a:t>Cleaning process</a:t>
            </a:r>
          </a:p>
        </p:txBody>
      </p:sp>
    </p:spTree>
    <p:extLst>
      <p:ext uri="{BB962C8B-B14F-4D97-AF65-F5344CB8AC3E}">
        <p14:creationId xmlns:p14="http://schemas.microsoft.com/office/powerpoint/2010/main" val="2314861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4206915"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49" y="-2"/>
            <a:ext cx="4081393"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1CEE3F-ED93-944F-9E62-402A0EB12F7A}"/>
              </a:ext>
            </a:extLst>
          </p:cNvPr>
          <p:cNvSpPr>
            <a:spLocks noGrp="1"/>
          </p:cNvSpPr>
          <p:nvPr>
            <p:ph type="title"/>
          </p:nvPr>
        </p:nvSpPr>
        <p:spPr>
          <a:xfrm>
            <a:off x="562681" y="632990"/>
            <a:ext cx="3046982" cy="1043409"/>
          </a:xfrm>
        </p:spPr>
        <p:txBody>
          <a:bodyPr vert="horz" lIns="91440" tIns="45720" rIns="91440" bIns="45720" rtlCol="0" anchor="ctr">
            <a:normAutofit/>
          </a:bodyPr>
          <a:lstStyle/>
          <a:p>
            <a:br>
              <a:rPr lang="en-US" sz="2200" kern="1200" dirty="0">
                <a:solidFill>
                  <a:schemeClr val="tx1"/>
                </a:solidFill>
                <a:latin typeface="+mj-lt"/>
                <a:ea typeface="+mj-ea"/>
                <a:cs typeface="+mj-cs"/>
              </a:rPr>
            </a:b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01A1B98C-F26D-4FED-8832-94E830664148}"/>
              </a:ext>
            </a:extLst>
          </p:cNvPr>
          <p:cNvSpPr txBox="1"/>
          <p:nvPr/>
        </p:nvSpPr>
        <p:spPr>
          <a:xfrm>
            <a:off x="111512" y="1928070"/>
            <a:ext cx="3690789" cy="1158399"/>
          </a:xfrm>
          <a:prstGeom prst="rect">
            <a:avLst/>
          </a:prstGeom>
        </p:spPr>
        <p:txBody>
          <a:bodyPr vert="horz" lIns="91440" tIns="45720" rIns="91440" bIns="45720" rtlCol="0" anchor="t">
            <a:normAutofit/>
          </a:bodyPr>
          <a:lstStyle/>
          <a:p>
            <a:pPr marL="57150" algn="ctr" defTabSz="914400">
              <a:lnSpc>
                <a:spcPct val="90000"/>
              </a:lnSpc>
              <a:spcAft>
                <a:spcPts val="600"/>
              </a:spcAft>
            </a:pPr>
            <a:r>
              <a:rPr lang="en-US" sz="2800" dirty="0"/>
              <a:t>Splitting, Training, Scaling the LSTM Model  </a:t>
            </a:r>
          </a:p>
        </p:txBody>
      </p:sp>
      <p:pic>
        <p:nvPicPr>
          <p:cNvPr id="4" name="Content Placeholder 3" descr="Text&#10;&#10;Description automatically generated">
            <a:extLst>
              <a:ext uri="{FF2B5EF4-FFF2-40B4-BE49-F238E27FC236}">
                <a16:creationId xmlns:a16="http://schemas.microsoft.com/office/drawing/2014/main" id="{C24B6849-C983-41F7-8B9D-7D90A1B0F3FA}"/>
              </a:ext>
            </a:extLst>
          </p:cNvPr>
          <p:cNvPicPr preferRelativeResize="0">
            <a:picLocks noGrp="1"/>
          </p:cNvPicPr>
          <p:nvPr>
            <p:ph idx="1"/>
          </p:nvPr>
        </p:nvPicPr>
        <p:blipFill>
          <a:blip r:embed="rId2"/>
          <a:stretch>
            <a:fillRect/>
          </a:stretch>
        </p:blipFill>
        <p:spPr>
          <a:xfrm>
            <a:off x="5204169" y="643467"/>
            <a:ext cx="2781890" cy="5278140"/>
          </a:xfrm>
          <a:prstGeom prst="rect">
            <a:avLst/>
          </a:prstGeom>
        </p:spPr>
      </p:pic>
    </p:spTree>
    <p:extLst>
      <p:ext uri="{BB962C8B-B14F-4D97-AF65-F5344CB8AC3E}">
        <p14:creationId xmlns:p14="http://schemas.microsoft.com/office/powerpoint/2010/main" val="1552902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F1BB13-D0DD-F740-80A5-48173E64D601}"/>
              </a:ext>
            </a:extLst>
          </p:cNvPr>
          <p:cNvSpPr>
            <a:spLocks noGrp="1"/>
          </p:cNvSpPr>
          <p:nvPr>
            <p:ph type="title"/>
          </p:nvPr>
        </p:nvSpPr>
        <p:spPr>
          <a:xfrm>
            <a:off x="1733360" y="365760"/>
            <a:ext cx="5677279" cy="1288238"/>
          </a:xfrm>
        </p:spPr>
        <p:txBody>
          <a:bodyPr anchor="ctr">
            <a:normAutofit/>
          </a:bodyPr>
          <a:lstStyle/>
          <a:p>
            <a:pPr algn="ctr"/>
            <a:r>
              <a:rPr lang="en-US" sz="3600" dirty="0"/>
              <a:t>Looping Through All the Data </a:t>
            </a:r>
            <a:endParaRPr lang="en-US" sz="3600" b="1" dirty="0"/>
          </a:p>
        </p:txBody>
      </p:sp>
      <p:sp>
        <p:nvSpPr>
          <p:cNvPr id="3" name="Content Placeholder 2">
            <a:extLst>
              <a:ext uri="{FF2B5EF4-FFF2-40B4-BE49-F238E27FC236}">
                <a16:creationId xmlns:a16="http://schemas.microsoft.com/office/drawing/2014/main" id="{6081EA59-DC03-2A49-ABBD-E31BB7E5D5C5}"/>
              </a:ext>
            </a:extLst>
          </p:cNvPr>
          <p:cNvSpPr>
            <a:spLocks noGrp="1"/>
          </p:cNvSpPr>
          <p:nvPr>
            <p:ph idx="1"/>
          </p:nvPr>
        </p:nvSpPr>
        <p:spPr>
          <a:xfrm>
            <a:off x="1624176" y="1956816"/>
            <a:ext cx="5895648" cy="4024884"/>
          </a:xfrm>
        </p:spPr>
        <p:txBody>
          <a:bodyPr anchor="t">
            <a:normAutofit/>
          </a:bodyPr>
          <a:lstStyle/>
          <a:p>
            <a:endParaRPr lang="en-US" sz="2100" dirty="0"/>
          </a:p>
          <a:p>
            <a:endParaRPr lang="en-US" sz="2100" dirty="0"/>
          </a:p>
        </p:txBody>
      </p:sp>
      <p:pic>
        <p:nvPicPr>
          <p:cNvPr id="7" name="Content Placeholder 4">
            <a:extLst>
              <a:ext uri="{FF2B5EF4-FFF2-40B4-BE49-F238E27FC236}">
                <a16:creationId xmlns:a16="http://schemas.microsoft.com/office/drawing/2014/main" id="{4FECCD42-E0F3-1B4F-A228-BA1249B2CA76}"/>
              </a:ext>
            </a:extLst>
          </p:cNvPr>
          <p:cNvPicPr>
            <a:picLocks noChangeAspect="1"/>
          </p:cNvPicPr>
          <p:nvPr/>
        </p:nvPicPr>
        <p:blipFill>
          <a:blip r:embed="rId2"/>
          <a:stretch>
            <a:fillRect/>
          </a:stretch>
        </p:blipFill>
        <p:spPr>
          <a:xfrm>
            <a:off x="1504446" y="2088183"/>
            <a:ext cx="6015378" cy="3762149"/>
          </a:xfrm>
          <a:prstGeom prst="rect">
            <a:avLst/>
          </a:prstGeom>
        </p:spPr>
      </p:pic>
    </p:spTree>
    <p:extLst>
      <p:ext uri="{BB962C8B-B14F-4D97-AF65-F5344CB8AC3E}">
        <p14:creationId xmlns:p14="http://schemas.microsoft.com/office/powerpoint/2010/main" val="2357436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64056"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9">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239012"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53C17E-EC3F-6841-A523-7BF90E0CDFC4}"/>
              </a:ext>
            </a:extLst>
          </p:cNvPr>
          <p:cNvSpPr>
            <a:spLocks noGrp="1"/>
          </p:cNvSpPr>
          <p:nvPr>
            <p:ph type="title"/>
          </p:nvPr>
        </p:nvSpPr>
        <p:spPr>
          <a:xfrm>
            <a:off x="628650" y="365126"/>
            <a:ext cx="5818270" cy="1288238"/>
          </a:xfrm>
        </p:spPr>
        <p:txBody>
          <a:bodyPr anchor="b">
            <a:normAutofit fontScale="90000"/>
          </a:bodyPr>
          <a:lstStyle/>
          <a:p>
            <a:pPr algn="ctr"/>
            <a:r>
              <a:rPr lang="en-US" b="1" dirty="0"/>
              <a:t>Deployment of Visualizations to HTML</a:t>
            </a:r>
            <a:endParaRPr lang="en-US" dirty="0"/>
          </a:p>
        </p:txBody>
      </p:sp>
      <p:pic>
        <p:nvPicPr>
          <p:cNvPr id="8" name="Content Placeholder 7" descr="Graphical user interface, chart&#10;&#10;Description automatically generated">
            <a:extLst>
              <a:ext uri="{FF2B5EF4-FFF2-40B4-BE49-F238E27FC236}">
                <a16:creationId xmlns:a16="http://schemas.microsoft.com/office/drawing/2014/main" id="{0A8BCC83-E393-3949-A458-22BF57E4B33F}"/>
              </a:ext>
            </a:extLst>
          </p:cNvPr>
          <p:cNvPicPr>
            <a:picLocks noGrp="1" noChangeAspect="1"/>
          </p:cNvPicPr>
          <p:nvPr>
            <p:ph idx="1"/>
          </p:nvPr>
        </p:nvPicPr>
        <p:blipFill>
          <a:blip r:embed="rId2"/>
          <a:stretch>
            <a:fillRect/>
          </a:stretch>
        </p:blipFill>
        <p:spPr>
          <a:xfrm>
            <a:off x="349870" y="2347489"/>
            <a:ext cx="5993428" cy="3005096"/>
          </a:xfrm>
          <a:prstGeom prst="rect">
            <a:avLst/>
          </a:prstGeom>
        </p:spPr>
      </p:pic>
    </p:spTree>
    <p:extLst>
      <p:ext uri="{BB962C8B-B14F-4D97-AF65-F5344CB8AC3E}">
        <p14:creationId xmlns:p14="http://schemas.microsoft.com/office/powerpoint/2010/main" val="94852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81EA59-DC03-2A49-ABBD-E31BB7E5D5C5}"/>
              </a:ext>
            </a:extLst>
          </p:cNvPr>
          <p:cNvSpPr>
            <a:spLocks noGrp="1"/>
          </p:cNvSpPr>
          <p:nvPr>
            <p:ph idx="1"/>
          </p:nvPr>
        </p:nvSpPr>
        <p:spPr>
          <a:xfrm>
            <a:off x="1624176" y="1956816"/>
            <a:ext cx="5895648" cy="4024884"/>
          </a:xfrm>
        </p:spPr>
        <p:txBody>
          <a:bodyPr anchor="t">
            <a:normAutofit/>
          </a:bodyPr>
          <a:lstStyle/>
          <a:p>
            <a:endParaRPr lang="en-US" sz="2100" dirty="0"/>
          </a:p>
          <a:p>
            <a:pPr marL="0" indent="0">
              <a:buNone/>
            </a:pPr>
            <a:endParaRPr lang="en-US" sz="2100" dirty="0"/>
          </a:p>
        </p:txBody>
      </p:sp>
      <p:pic>
        <p:nvPicPr>
          <p:cNvPr id="7" name="Content Placeholder 33" descr="Old woman holding sign smiling">
            <a:extLst>
              <a:ext uri="{FF2B5EF4-FFF2-40B4-BE49-F238E27FC236}">
                <a16:creationId xmlns:a16="http://schemas.microsoft.com/office/drawing/2014/main" id="{EEE7E023-3721-3142-AB42-015DEC7B2DE2}"/>
              </a:ext>
            </a:extLst>
          </p:cNvPr>
          <p:cNvPicPr>
            <a:picLocks noChangeAspect="1"/>
          </p:cNvPicPr>
          <p:nvPr/>
        </p:nvPicPr>
        <p:blipFill>
          <a:blip r:embed="rId2"/>
          <a:stretch>
            <a:fillRect/>
          </a:stretch>
        </p:blipFill>
        <p:spPr>
          <a:xfrm>
            <a:off x="2691765" y="520803"/>
            <a:ext cx="3760469" cy="5571067"/>
          </a:xfrm>
          <a:prstGeom prst="rect">
            <a:avLst/>
          </a:prstGeom>
        </p:spPr>
      </p:pic>
      <p:sp>
        <p:nvSpPr>
          <p:cNvPr id="8" name="TextBox 7">
            <a:extLst>
              <a:ext uri="{FF2B5EF4-FFF2-40B4-BE49-F238E27FC236}">
                <a16:creationId xmlns:a16="http://schemas.microsoft.com/office/drawing/2014/main" id="{5027CE6B-4122-7C45-B245-D67C7C46E47C}"/>
              </a:ext>
            </a:extLst>
          </p:cNvPr>
          <p:cNvSpPr txBox="1"/>
          <p:nvPr/>
        </p:nvSpPr>
        <p:spPr>
          <a:xfrm rot="21055047">
            <a:off x="3142483" y="2547151"/>
            <a:ext cx="2859034" cy="1015664"/>
          </a:xfrm>
          <a:prstGeom prst="rect">
            <a:avLst/>
          </a:prstGeom>
          <a:noFill/>
        </p:spPr>
        <p:txBody>
          <a:bodyPr wrap="square" rtlCol="0">
            <a:spAutoFit/>
          </a:bodyPr>
          <a:lstStyle/>
          <a:p>
            <a:r>
              <a:rPr lang="en-US" sz="6000" dirty="0">
                <a:solidFill>
                  <a:schemeClr val="bg1"/>
                </a:solidFill>
                <a:latin typeface="Chalkduster" panose="03050602040202020205" pitchFamily="66" charset="77"/>
              </a:rPr>
              <a:t>Q &amp; A</a:t>
            </a:r>
          </a:p>
        </p:txBody>
      </p:sp>
    </p:spTree>
    <p:extLst>
      <p:ext uri="{BB962C8B-B14F-4D97-AF65-F5344CB8AC3E}">
        <p14:creationId xmlns:p14="http://schemas.microsoft.com/office/powerpoint/2010/main" val="1076150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AD6D1-9761-FC4E-AAF9-990DF4D61E56}"/>
              </a:ext>
            </a:extLst>
          </p:cNvPr>
          <p:cNvSpPr>
            <a:spLocks noGrp="1"/>
          </p:cNvSpPr>
          <p:nvPr>
            <p:ph type="title"/>
          </p:nvPr>
        </p:nvSpPr>
        <p:spPr>
          <a:xfrm>
            <a:off x="573711" y="3499076"/>
            <a:ext cx="4540169" cy="2424774"/>
          </a:xfrm>
        </p:spPr>
        <p:txBody>
          <a:bodyPr>
            <a:normAutofit/>
          </a:bodyPr>
          <a:lstStyle/>
          <a:p>
            <a:pPr algn="ctr"/>
            <a:r>
              <a:rPr lang="en-US" sz="6000" dirty="0">
                <a:solidFill>
                  <a:srgbClr val="FFFFFF"/>
                </a:solidFill>
                <a:latin typeface="+mn-lt"/>
                <a:cs typeface="Jokerman" panose="020F0502020204030204" pitchFamily="34" charset="0"/>
              </a:rPr>
              <a:t>Exit</a:t>
            </a:r>
          </a:p>
        </p:txBody>
      </p:sp>
      <p:sp>
        <p:nvSpPr>
          <p:cNvPr id="11" name="Freeform: Shape 10">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7149" y="548"/>
            <a:ext cx="3262314"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0319" y="1421356"/>
            <a:ext cx="340368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546" y="0"/>
            <a:ext cx="301752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2672" y="1584494"/>
            <a:ext cx="3281329"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Old woman pointing forward">
            <a:extLst>
              <a:ext uri="{FF2B5EF4-FFF2-40B4-BE49-F238E27FC236}">
                <a16:creationId xmlns:a16="http://schemas.microsoft.com/office/drawing/2014/main" id="{DB5FBA5A-598A-6540-BBED-BD0FE4C69CB1}"/>
              </a:ext>
            </a:extLst>
          </p:cNvPr>
          <p:cNvPicPr>
            <a:picLocks noChangeAspect="1"/>
          </p:cNvPicPr>
          <p:nvPr/>
        </p:nvPicPr>
        <p:blipFill>
          <a:blip r:embed="rId2"/>
          <a:stretch>
            <a:fillRect/>
          </a:stretch>
        </p:blipFill>
        <p:spPr>
          <a:xfrm>
            <a:off x="3280316" y="12499"/>
            <a:ext cx="1314782" cy="2552976"/>
          </a:xfrm>
          <a:prstGeom prst="rect">
            <a:avLst/>
          </a:prstGeom>
        </p:spPr>
      </p:pic>
      <p:pic>
        <p:nvPicPr>
          <p:cNvPr id="12" name="Picture 11" descr="Old woman pointing to side">
            <a:extLst>
              <a:ext uri="{FF2B5EF4-FFF2-40B4-BE49-F238E27FC236}">
                <a16:creationId xmlns:a16="http://schemas.microsoft.com/office/drawing/2014/main" id="{887689AF-91B6-5848-92AD-44274AA80F7B}"/>
              </a:ext>
            </a:extLst>
          </p:cNvPr>
          <p:cNvPicPr>
            <a:picLocks noChangeAspect="1"/>
          </p:cNvPicPr>
          <p:nvPr/>
        </p:nvPicPr>
        <p:blipFill>
          <a:blip r:embed="rId3"/>
          <a:stretch>
            <a:fillRect/>
          </a:stretch>
        </p:blipFill>
        <p:spPr>
          <a:xfrm>
            <a:off x="6259101" y="2127046"/>
            <a:ext cx="2660237" cy="4433730"/>
          </a:xfrm>
          <a:prstGeom prst="rect">
            <a:avLst/>
          </a:prstGeom>
        </p:spPr>
      </p:pic>
    </p:spTree>
    <p:extLst>
      <p:ext uri="{BB962C8B-B14F-4D97-AF65-F5344CB8AC3E}">
        <p14:creationId xmlns:p14="http://schemas.microsoft.com/office/powerpoint/2010/main" val="332068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EE3F-ED93-944F-9E62-402A0EB12F7A}"/>
              </a:ext>
            </a:extLst>
          </p:cNvPr>
          <p:cNvSpPr>
            <a:spLocks noGrp="1"/>
          </p:cNvSpPr>
          <p:nvPr>
            <p:ph type="title"/>
          </p:nvPr>
        </p:nvSpPr>
        <p:spPr>
          <a:xfrm>
            <a:off x="3724072" y="629268"/>
            <a:ext cx="4939868" cy="1286160"/>
          </a:xfrm>
        </p:spPr>
        <p:txBody>
          <a:bodyPr anchor="b">
            <a:normAutofit/>
          </a:bodyPr>
          <a:lstStyle/>
          <a:p>
            <a:r>
              <a:rPr lang="en-US"/>
              <a:t>Cryptocurrency is…</a:t>
            </a:r>
          </a:p>
        </p:txBody>
      </p:sp>
      <p:sp>
        <p:nvSpPr>
          <p:cNvPr id="6" name="Content Placeholder 5">
            <a:extLst>
              <a:ext uri="{FF2B5EF4-FFF2-40B4-BE49-F238E27FC236}">
                <a16:creationId xmlns:a16="http://schemas.microsoft.com/office/drawing/2014/main" id="{ADB13EBE-2878-204C-9B8D-4C9B6751D900}"/>
              </a:ext>
            </a:extLst>
          </p:cNvPr>
          <p:cNvSpPr>
            <a:spLocks noGrp="1"/>
          </p:cNvSpPr>
          <p:nvPr>
            <p:ph idx="1"/>
          </p:nvPr>
        </p:nvSpPr>
        <p:spPr>
          <a:xfrm>
            <a:off x="3724073" y="2438400"/>
            <a:ext cx="4939867" cy="3785419"/>
          </a:xfrm>
        </p:spPr>
        <p:txBody>
          <a:bodyPr>
            <a:normAutofit/>
          </a:bodyPr>
          <a:lstStyle/>
          <a:p>
            <a:pPr lvl="0"/>
            <a:r>
              <a:rPr lang="en-US" sz="1700" dirty="0"/>
              <a:t>Digital money exchange process</a:t>
            </a:r>
          </a:p>
          <a:p>
            <a:pPr lvl="0"/>
            <a:r>
              <a:rPr lang="en-US" sz="1700" dirty="0"/>
              <a:t>Secured by cryptography </a:t>
            </a:r>
          </a:p>
          <a:p>
            <a:pPr lvl="0"/>
            <a:r>
              <a:rPr lang="en-US" sz="1700" dirty="0"/>
              <a:t>Vetted by blockchain technology</a:t>
            </a:r>
          </a:p>
          <a:p>
            <a:pPr lvl="0"/>
            <a:r>
              <a:rPr lang="en-US" sz="1700" dirty="0"/>
              <a:t>Decentralized</a:t>
            </a:r>
          </a:p>
          <a:p>
            <a:pPr lvl="0"/>
            <a:r>
              <a:rPr lang="en-US" sz="1700" dirty="0"/>
              <a:t>Tax free</a:t>
            </a:r>
          </a:p>
          <a:p>
            <a:pPr lvl="0"/>
            <a:r>
              <a:rPr lang="en-US" sz="1700" dirty="0"/>
              <a:t>Not insured</a:t>
            </a:r>
          </a:p>
          <a:p>
            <a:pPr lvl="0"/>
            <a:r>
              <a:rPr lang="en-US" sz="1700" dirty="0"/>
              <a:t>Banned in many countries</a:t>
            </a:r>
          </a:p>
          <a:p>
            <a:pPr lvl="0"/>
            <a:r>
              <a:rPr lang="en-US" sz="1700" dirty="0"/>
              <a:t>Capable of being converted to cash using crypto exchange (i.e. </a:t>
            </a:r>
            <a:r>
              <a:rPr lang="en-US" sz="1700" dirty="0" err="1"/>
              <a:t>coinbase</a:t>
            </a:r>
            <a:r>
              <a:rPr lang="en-US" sz="1700" dirty="0"/>
              <a:t>)</a:t>
            </a:r>
          </a:p>
          <a:p>
            <a:pPr marL="0" lvl="0" indent="0">
              <a:buNone/>
            </a:pPr>
            <a:endParaRPr lang="en-US" sz="1700" dirty="0"/>
          </a:p>
          <a:p>
            <a:pPr marL="0" indent="0">
              <a:buNone/>
            </a:pPr>
            <a:endParaRPr lang="en-US" sz="1700" dirty="0"/>
          </a:p>
        </p:txBody>
      </p:sp>
      <p:pic>
        <p:nvPicPr>
          <p:cNvPr id="22" name="Picture 21" descr="Padlock on computer motherboard">
            <a:extLst>
              <a:ext uri="{FF2B5EF4-FFF2-40B4-BE49-F238E27FC236}">
                <a16:creationId xmlns:a16="http://schemas.microsoft.com/office/drawing/2014/main" id="{AA8FFF84-097E-AE02-268F-7A6C5096B87C}"/>
              </a:ext>
            </a:extLst>
          </p:cNvPr>
          <p:cNvPicPr>
            <a:picLocks noChangeAspect="1"/>
          </p:cNvPicPr>
          <p:nvPr/>
        </p:nvPicPr>
        <p:blipFill rotWithShape="1">
          <a:blip r:embed="rId2"/>
          <a:srcRect l="21403" r="44757" b="-1"/>
          <a:stretch/>
        </p:blipFill>
        <p:spPr>
          <a:xfrm>
            <a:off x="20" y="10"/>
            <a:ext cx="3476673" cy="6857990"/>
          </a:xfrm>
          <a:prstGeom prst="rect">
            <a:avLst/>
          </a:prstGeom>
          <a:effectLst/>
        </p:spPr>
      </p:pic>
      <p:cxnSp>
        <p:nvCxnSpPr>
          <p:cNvPr id="26" name="Straight Connector 2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772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02612"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39779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1CEE3F-ED93-944F-9E62-402A0EB12F7A}"/>
              </a:ext>
            </a:extLst>
          </p:cNvPr>
          <p:cNvSpPr>
            <a:spLocks noGrp="1"/>
          </p:cNvSpPr>
          <p:nvPr>
            <p:ph type="title"/>
          </p:nvPr>
        </p:nvSpPr>
        <p:spPr>
          <a:xfrm>
            <a:off x="603503" y="365125"/>
            <a:ext cx="2554366" cy="3117038"/>
          </a:xfrm>
        </p:spPr>
        <p:txBody>
          <a:bodyPr anchor="ctr">
            <a:normAutofit/>
          </a:bodyPr>
          <a:lstStyle/>
          <a:p>
            <a:r>
              <a:rPr lang="en-US" sz="3600" dirty="0"/>
              <a:t>Bitcoin</a:t>
            </a:r>
            <a:br>
              <a:rPr lang="en-US" sz="2800" dirty="0"/>
            </a:br>
            <a:br>
              <a:rPr lang="en-US" sz="2800" dirty="0"/>
            </a:br>
            <a:endParaRPr lang="en-US" sz="2800" dirty="0"/>
          </a:p>
        </p:txBody>
      </p:sp>
      <p:sp>
        <p:nvSpPr>
          <p:cNvPr id="6" name="Content Placeholder 5">
            <a:extLst>
              <a:ext uri="{FF2B5EF4-FFF2-40B4-BE49-F238E27FC236}">
                <a16:creationId xmlns:a16="http://schemas.microsoft.com/office/drawing/2014/main" id="{ADB13EBE-2878-204C-9B8D-4C9B6751D900}"/>
              </a:ext>
            </a:extLst>
          </p:cNvPr>
          <p:cNvSpPr>
            <a:spLocks noGrp="1"/>
          </p:cNvSpPr>
          <p:nvPr>
            <p:ph idx="1"/>
          </p:nvPr>
        </p:nvSpPr>
        <p:spPr>
          <a:xfrm>
            <a:off x="4831464" y="1065914"/>
            <a:ext cx="3867273" cy="4832498"/>
          </a:xfrm>
        </p:spPr>
        <p:txBody>
          <a:bodyPr anchor="ctr">
            <a:normAutofit/>
          </a:bodyPr>
          <a:lstStyle/>
          <a:p>
            <a:r>
              <a:rPr lang="en-US" sz="1800" dirty="0"/>
              <a:t>Developed in 2008 by pseudonymous Satoshi Nakamoto</a:t>
            </a:r>
          </a:p>
          <a:p>
            <a:r>
              <a:rPr lang="en-US" sz="1800" dirty="0"/>
              <a:t>First cryptocurrency</a:t>
            </a:r>
          </a:p>
          <a:p>
            <a:r>
              <a:rPr lang="en-US" sz="1800" dirty="0"/>
              <a:t>Established in 2009 when first block chain was mined</a:t>
            </a:r>
          </a:p>
          <a:p>
            <a:r>
              <a:rPr lang="en-US" sz="1800" dirty="0"/>
              <a:t>Network is maintained by people (miners) all over the world who verify transactions</a:t>
            </a:r>
          </a:p>
          <a:p>
            <a:r>
              <a:rPr lang="en-US" sz="1800" dirty="0">
                <a:hlinkClick r:id="rId2"/>
              </a:rPr>
              <a:t>https://bitcoin.org</a:t>
            </a:r>
            <a:endParaRPr lang="en-US" sz="1800" dirty="0"/>
          </a:p>
          <a:p>
            <a:pPr marL="0" indent="0">
              <a:buNone/>
            </a:pPr>
            <a:endParaRPr lang="en-US" sz="1800" dirty="0"/>
          </a:p>
        </p:txBody>
      </p:sp>
      <p:pic>
        <p:nvPicPr>
          <p:cNvPr id="7" name="Picture 6" descr="Icon&#10;&#10;Description automatically generated">
            <a:extLst>
              <a:ext uri="{FF2B5EF4-FFF2-40B4-BE49-F238E27FC236}">
                <a16:creationId xmlns:a16="http://schemas.microsoft.com/office/drawing/2014/main" id="{0A9496D7-050B-D644-A758-CF6BBDDC89DA}"/>
              </a:ext>
            </a:extLst>
          </p:cNvPr>
          <p:cNvPicPr>
            <a:picLocks noChangeAspect="1"/>
          </p:cNvPicPr>
          <p:nvPr/>
        </p:nvPicPr>
        <p:blipFill>
          <a:blip r:embed="rId3"/>
          <a:stretch>
            <a:fillRect/>
          </a:stretch>
        </p:blipFill>
        <p:spPr>
          <a:xfrm>
            <a:off x="708691" y="1910133"/>
            <a:ext cx="1987550" cy="1987550"/>
          </a:xfrm>
          <a:prstGeom prst="rect">
            <a:avLst/>
          </a:prstGeom>
        </p:spPr>
      </p:pic>
    </p:spTree>
    <p:extLst>
      <p:ext uri="{BB962C8B-B14F-4D97-AF65-F5344CB8AC3E}">
        <p14:creationId xmlns:p14="http://schemas.microsoft.com/office/powerpoint/2010/main" val="2426162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02612"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39779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1CEE3F-ED93-944F-9E62-402A0EB12F7A}"/>
              </a:ext>
            </a:extLst>
          </p:cNvPr>
          <p:cNvSpPr>
            <a:spLocks noGrp="1"/>
          </p:cNvSpPr>
          <p:nvPr>
            <p:ph type="title"/>
          </p:nvPr>
        </p:nvSpPr>
        <p:spPr>
          <a:xfrm>
            <a:off x="655268" y="994145"/>
            <a:ext cx="2554366" cy="1424763"/>
          </a:xfrm>
        </p:spPr>
        <p:txBody>
          <a:bodyPr anchor="ctr">
            <a:normAutofit/>
          </a:bodyPr>
          <a:lstStyle/>
          <a:p>
            <a:r>
              <a:rPr lang="en-US" sz="3600" dirty="0"/>
              <a:t>Ethereum	</a:t>
            </a:r>
          </a:p>
        </p:txBody>
      </p:sp>
      <p:sp>
        <p:nvSpPr>
          <p:cNvPr id="6" name="Content Placeholder 5">
            <a:extLst>
              <a:ext uri="{FF2B5EF4-FFF2-40B4-BE49-F238E27FC236}">
                <a16:creationId xmlns:a16="http://schemas.microsoft.com/office/drawing/2014/main" id="{ADB13EBE-2878-204C-9B8D-4C9B6751D900}"/>
              </a:ext>
            </a:extLst>
          </p:cNvPr>
          <p:cNvSpPr>
            <a:spLocks noGrp="1"/>
          </p:cNvSpPr>
          <p:nvPr>
            <p:ph idx="1"/>
          </p:nvPr>
        </p:nvSpPr>
        <p:spPr>
          <a:xfrm>
            <a:off x="4780664" y="994145"/>
            <a:ext cx="3867273" cy="4832498"/>
          </a:xfrm>
        </p:spPr>
        <p:txBody>
          <a:bodyPr anchor="ctr">
            <a:normAutofit/>
          </a:bodyPr>
          <a:lstStyle/>
          <a:p>
            <a:r>
              <a:rPr lang="en-US" sz="1800" dirty="0"/>
              <a:t>Created in 2013 by Programmer </a:t>
            </a:r>
            <a:r>
              <a:rPr lang="en-US" sz="1800" dirty="0" err="1"/>
              <a:t>Vitalik</a:t>
            </a:r>
            <a:r>
              <a:rPr lang="en-US" sz="1800" dirty="0"/>
              <a:t> </a:t>
            </a:r>
            <a:r>
              <a:rPr lang="en-US" sz="1800" dirty="0" err="1"/>
              <a:t>Buterin</a:t>
            </a:r>
            <a:endParaRPr lang="en-US" sz="1800" dirty="0"/>
          </a:p>
          <a:p>
            <a:r>
              <a:rPr lang="en-US" sz="1800" dirty="0"/>
              <a:t>Platform uses smart contracts</a:t>
            </a:r>
          </a:p>
          <a:p>
            <a:r>
              <a:rPr lang="en-US" sz="1800" dirty="0"/>
              <a:t>Mining works by having users solve computational problems</a:t>
            </a:r>
          </a:p>
          <a:p>
            <a:r>
              <a:rPr lang="en-US" sz="1800" dirty="0"/>
              <a:t>Builds on bitcoin’s innovation, making it a programmable blockchain</a:t>
            </a:r>
          </a:p>
          <a:p>
            <a:r>
              <a:rPr lang="en-US" sz="1800" dirty="0"/>
              <a:t>It’s a marketplace of financial services, games and apps</a:t>
            </a:r>
          </a:p>
          <a:p>
            <a:r>
              <a:rPr lang="en-US" sz="1800" dirty="0">
                <a:hlinkClick r:id="rId2"/>
              </a:rPr>
              <a:t>https://</a:t>
            </a:r>
            <a:r>
              <a:rPr lang="en-US" sz="1800" dirty="0" err="1">
                <a:hlinkClick r:id="rId2"/>
              </a:rPr>
              <a:t>ethereum.org</a:t>
            </a:r>
            <a:r>
              <a:rPr lang="en-US" sz="1800" dirty="0">
                <a:hlinkClick r:id="rId2"/>
              </a:rPr>
              <a:t>/</a:t>
            </a:r>
            <a:r>
              <a:rPr lang="en-US" sz="1800" dirty="0" err="1">
                <a:hlinkClick r:id="rId2"/>
              </a:rPr>
              <a:t>en</a:t>
            </a:r>
            <a:r>
              <a:rPr lang="en-US" sz="1800" dirty="0">
                <a:hlinkClick r:id="rId2"/>
              </a:rPr>
              <a:t>/</a:t>
            </a:r>
            <a:endParaRPr lang="en-US" sz="1800" dirty="0"/>
          </a:p>
        </p:txBody>
      </p:sp>
      <p:pic>
        <p:nvPicPr>
          <p:cNvPr id="4" name="Graphic 3">
            <a:extLst>
              <a:ext uri="{FF2B5EF4-FFF2-40B4-BE49-F238E27FC236}">
                <a16:creationId xmlns:a16="http://schemas.microsoft.com/office/drawing/2014/main" id="{9800BA87-3AB8-104F-97DB-258FA9F72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1" y="1663925"/>
            <a:ext cx="4066453" cy="2775168"/>
          </a:xfrm>
          <a:prstGeom prst="rect">
            <a:avLst/>
          </a:prstGeom>
        </p:spPr>
      </p:pic>
    </p:spTree>
    <p:extLst>
      <p:ext uri="{BB962C8B-B14F-4D97-AF65-F5344CB8AC3E}">
        <p14:creationId xmlns:p14="http://schemas.microsoft.com/office/powerpoint/2010/main" val="243598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02612"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39779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1CEE3F-ED93-944F-9E62-402A0EB12F7A}"/>
              </a:ext>
            </a:extLst>
          </p:cNvPr>
          <p:cNvSpPr>
            <a:spLocks noGrp="1"/>
          </p:cNvSpPr>
          <p:nvPr>
            <p:ph type="title"/>
          </p:nvPr>
        </p:nvSpPr>
        <p:spPr>
          <a:xfrm>
            <a:off x="400303" y="603551"/>
            <a:ext cx="2554366" cy="1879085"/>
          </a:xfrm>
        </p:spPr>
        <p:txBody>
          <a:bodyPr anchor="ctr">
            <a:normAutofit/>
          </a:bodyPr>
          <a:lstStyle/>
          <a:p>
            <a:r>
              <a:rPr lang="en-US" sz="3600" dirty="0"/>
              <a:t>Dogecoin</a:t>
            </a:r>
            <a:r>
              <a:rPr lang="en-US" sz="2800" dirty="0"/>
              <a:t>	</a:t>
            </a:r>
          </a:p>
        </p:txBody>
      </p:sp>
      <p:sp>
        <p:nvSpPr>
          <p:cNvPr id="6" name="Content Placeholder 5">
            <a:extLst>
              <a:ext uri="{FF2B5EF4-FFF2-40B4-BE49-F238E27FC236}">
                <a16:creationId xmlns:a16="http://schemas.microsoft.com/office/drawing/2014/main" id="{ADB13EBE-2878-204C-9B8D-4C9B6751D900}"/>
              </a:ext>
            </a:extLst>
          </p:cNvPr>
          <p:cNvSpPr>
            <a:spLocks noGrp="1"/>
          </p:cNvSpPr>
          <p:nvPr>
            <p:ph idx="1"/>
          </p:nvPr>
        </p:nvSpPr>
        <p:spPr>
          <a:xfrm>
            <a:off x="4780664" y="994145"/>
            <a:ext cx="3867273" cy="4832498"/>
          </a:xfrm>
        </p:spPr>
        <p:txBody>
          <a:bodyPr anchor="ctr">
            <a:normAutofit/>
          </a:bodyPr>
          <a:lstStyle/>
          <a:p>
            <a:pPr lvl="0"/>
            <a:r>
              <a:rPr lang="en-US" sz="1800" dirty="0"/>
              <a:t>Forked from Litecoin in 2013</a:t>
            </a:r>
          </a:p>
          <a:p>
            <a:pPr lvl="0"/>
            <a:r>
              <a:rPr lang="en-US" sz="1800" dirty="0"/>
              <a:t>Created by software engineers Billy Markus and Jackson Palmers as a “joke” payment system</a:t>
            </a:r>
          </a:p>
          <a:p>
            <a:pPr lvl="0"/>
            <a:r>
              <a:rPr lang="en-US" sz="1800" dirty="0"/>
              <a:t>Shiba </a:t>
            </a:r>
            <a:r>
              <a:rPr lang="en-US" sz="1800" dirty="0" err="1"/>
              <a:t>Inu</a:t>
            </a:r>
            <a:r>
              <a:rPr lang="en-US" sz="1800" dirty="0"/>
              <a:t> “Doge” is the mascot</a:t>
            </a:r>
          </a:p>
          <a:p>
            <a:pPr lvl="0"/>
            <a:r>
              <a:rPr lang="en-US" sz="1800" dirty="0"/>
              <a:t>Considered both the first “meme coin” and “dog coin”</a:t>
            </a:r>
          </a:p>
          <a:p>
            <a:pPr lvl="0"/>
            <a:r>
              <a:rPr lang="en-US" sz="1800" dirty="0"/>
              <a:t>Primarily used for “tipping” quality content on forums like Reddit</a:t>
            </a:r>
          </a:p>
          <a:p>
            <a:pPr lvl="0"/>
            <a:r>
              <a:rPr lang="en-US" sz="1800" dirty="0"/>
              <a:t>Mined using consumer-grade computers</a:t>
            </a:r>
          </a:p>
          <a:p>
            <a:pPr lvl="0"/>
            <a:r>
              <a:rPr lang="en-US" sz="1800" dirty="0"/>
              <a:t>Frequently experiences price movements shortly after tweets from Elon Musk</a:t>
            </a:r>
          </a:p>
          <a:p>
            <a:pPr lvl="0"/>
            <a:r>
              <a:rPr lang="en-US" sz="1800" dirty="0">
                <a:hlinkClick r:id="rId2"/>
              </a:rPr>
              <a:t>https://</a:t>
            </a:r>
            <a:r>
              <a:rPr lang="en-US" sz="1800" dirty="0" err="1">
                <a:hlinkClick r:id="rId2"/>
              </a:rPr>
              <a:t>dogecoin.com</a:t>
            </a:r>
            <a:r>
              <a:rPr lang="en-US" sz="1800" dirty="0">
                <a:hlinkClick r:id="rId2"/>
              </a:rPr>
              <a:t>/</a:t>
            </a:r>
            <a:endParaRPr lang="en-US" sz="1800" dirty="0"/>
          </a:p>
          <a:p>
            <a:pPr lvl="0"/>
            <a:endParaRPr lang="en-US" sz="1800" dirty="0"/>
          </a:p>
        </p:txBody>
      </p:sp>
      <p:pic>
        <p:nvPicPr>
          <p:cNvPr id="7" name="Picture 6" descr="Icon&#10;&#10;Description automatically generated">
            <a:extLst>
              <a:ext uri="{FF2B5EF4-FFF2-40B4-BE49-F238E27FC236}">
                <a16:creationId xmlns:a16="http://schemas.microsoft.com/office/drawing/2014/main" id="{36FC0768-FF2B-2A47-8109-FFB6E7F7E23C}"/>
              </a:ext>
            </a:extLst>
          </p:cNvPr>
          <p:cNvPicPr>
            <a:picLocks noChangeAspect="1"/>
          </p:cNvPicPr>
          <p:nvPr/>
        </p:nvPicPr>
        <p:blipFill>
          <a:blip r:embed="rId3"/>
          <a:stretch>
            <a:fillRect/>
          </a:stretch>
        </p:blipFill>
        <p:spPr>
          <a:xfrm>
            <a:off x="496063" y="2033796"/>
            <a:ext cx="1967414" cy="1967414"/>
          </a:xfrm>
          <a:prstGeom prst="rect">
            <a:avLst/>
          </a:prstGeom>
        </p:spPr>
      </p:pic>
    </p:spTree>
    <p:extLst>
      <p:ext uri="{BB962C8B-B14F-4D97-AF65-F5344CB8AC3E}">
        <p14:creationId xmlns:p14="http://schemas.microsoft.com/office/powerpoint/2010/main" val="1979807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EE3F-ED93-944F-9E62-402A0EB12F7A}"/>
              </a:ext>
            </a:extLst>
          </p:cNvPr>
          <p:cNvSpPr>
            <a:spLocks noGrp="1"/>
          </p:cNvSpPr>
          <p:nvPr>
            <p:ph type="title"/>
          </p:nvPr>
        </p:nvSpPr>
        <p:spPr>
          <a:xfrm>
            <a:off x="500463" y="916786"/>
            <a:ext cx="3679711" cy="1325563"/>
          </a:xfrm>
        </p:spPr>
        <p:txBody>
          <a:bodyPr>
            <a:normAutofit/>
          </a:bodyPr>
          <a:lstStyle/>
          <a:p>
            <a:pPr algn="ctr"/>
            <a:r>
              <a:rPr lang="en-US" dirty="0"/>
              <a:t>Visualization</a:t>
            </a:r>
          </a:p>
        </p:txBody>
      </p:sp>
      <p:sp>
        <p:nvSpPr>
          <p:cNvPr id="6" name="Content Placeholder 5">
            <a:extLst>
              <a:ext uri="{FF2B5EF4-FFF2-40B4-BE49-F238E27FC236}">
                <a16:creationId xmlns:a16="http://schemas.microsoft.com/office/drawing/2014/main" id="{ADB13EBE-2878-204C-9B8D-4C9B6751D900}"/>
              </a:ext>
            </a:extLst>
          </p:cNvPr>
          <p:cNvSpPr>
            <a:spLocks noGrp="1"/>
          </p:cNvSpPr>
          <p:nvPr>
            <p:ph idx="1"/>
          </p:nvPr>
        </p:nvSpPr>
        <p:spPr>
          <a:xfrm>
            <a:off x="545348" y="2425933"/>
            <a:ext cx="3754752" cy="3181684"/>
          </a:xfrm>
        </p:spPr>
        <p:txBody>
          <a:bodyPr anchor="t">
            <a:normAutofit/>
          </a:bodyPr>
          <a:lstStyle/>
          <a:p>
            <a:pPr marL="0" lvl="0" indent="0">
              <a:buNone/>
            </a:pPr>
            <a:endParaRPr lang="en-US" sz="1600" dirty="0"/>
          </a:p>
          <a:p>
            <a:pPr lvl="0"/>
            <a:r>
              <a:rPr lang="en-US" sz="1600" dirty="0"/>
              <a:t>Created a story using tableau, displaying forecast analysis of bitcoin and Ethereum market cap. </a:t>
            </a:r>
          </a:p>
          <a:p>
            <a:pPr lvl="0"/>
            <a:r>
              <a:rPr lang="en-US" sz="1600" dirty="0"/>
              <a:t>Also displaying the volume (number of times a coin is traded in the market) from lowest to highest. </a:t>
            </a:r>
          </a:p>
          <a:p>
            <a:pPr lvl="0"/>
            <a:r>
              <a:rPr lang="en-US" sz="1600" dirty="0">
                <a:hlinkClick r:id="rId2"/>
              </a:rPr>
              <a:t>https://public.tableau.com/views/CryptoAnalysis_16472230674920/Story1?:language=en-US&amp;publish=yes&amp;:display_count=n&amp;:origin=viz_share_link</a:t>
            </a:r>
            <a:endParaRPr lang="en-US" sz="1600" dirty="0"/>
          </a:p>
          <a:p>
            <a:pPr lvl="0"/>
            <a:endParaRPr lang="en-US" sz="1600" dirty="0"/>
          </a:p>
          <a:p>
            <a:pPr lvl="0"/>
            <a:endParaRPr lang="en-US" sz="1600" dirty="0"/>
          </a:p>
        </p:txBody>
      </p:sp>
      <p:sp>
        <p:nvSpPr>
          <p:cNvPr id="42" name="Freeform: Shape 41">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413" y="0"/>
            <a:ext cx="4629587"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884" y="0"/>
            <a:ext cx="4518116"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hart, scatter chart&#10;&#10;Description automatically generated">
            <a:extLst>
              <a:ext uri="{FF2B5EF4-FFF2-40B4-BE49-F238E27FC236}">
                <a16:creationId xmlns:a16="http://schemas.microsoft.com/office/drawing/2014/main" id="{E71690FF-1E27-46AA-B5B8-282CD05880B8}"/>
              </a:ext>
            </a:extLst>
          </p:cNvPr>
          <p:cNvPicPr>
            <a:picLocks noChangeAspect="1"/>
          </p:cNvPicPr>
          <p:nvPr/>
        </p:nvPicPr>
        <p:blipFill>
          <a:blip r:embed="rId3"/>
          <a:stretch>
            <a:fillRect/>
          </a:stretch>
        </p:blipFill>
        <p:spPr>
          <a:xfrm>
            <a:off x="5564581" y="1642568"/>
            <a:ext cx="3078956" cy="2032111"/>
          </a:xfrm>
          <a:prstGeom prst="rect">
            <a:avLst/>
          </a:prstGeom>
        </p:spPr>
      </p:pic>
    </p:spTree>
    <p:extLst>
      <p:ext uri="{BB962C8B-B14F-4D97-AF65-F5344CB8AC3E}">
        <p14:creationId xmlns:p14="http://schemas.microsoft.com/office/powerpoint/2010/main" val="3464485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2E36C-699B-2346-92DE-897C0D0EEFDA}"/>
              </a:ext>
            </a:extLst>
          </p:cNvPr>
          <p:cNvSpPr>
            <a:spLocks noGrp="1"/>
          </p:cNvSpPr>
          <p:nvPr>
            <p:ph type="title"/>
          </p:nvPr>
        </p:nvSpPr>
        <p:spPr>
          <a:xfrm>
            <a:off x="573711" y="3499076"/>
            <a:ext cx="4540169" cy="2424774"/>
          </a:xfrm>
        </p:spPr>
        <p:txBody>
          <a:bodyPr>
            <a:normAutofit/>
          </a:bodyPr>
          <a:lstStyle/>
          <a:p>
            <a:r>
              <a:rPr lang="en-US" sz="6000" dirty="0">
                <a:solidFill>
                  <a:srgbClr val="FFFFFF"/>
                </a:solidFill>
              </a:rPr>
              <a:t>Approach</a:t>
            </a:r>
          </a:p>
        </p:txBody>
      </p:sp>
      <p:sp>
        <p:nvSpPr>
          <p:cNvPr id="19" name="Freeform: Shape 10">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7149" y="548"/>
            <a:ext cx="3262314"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0319" y="1421356"/>
            <a:ext cx="340368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546" y="0"/>
            <a:ext cx="301752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9493424-3EA5-5243-8D59-58CCE159E8A3}"/>
              </a:ext>
            </a:extLst>
          </p:cNvPr>
          <p:cNvSpPr>
            <a:spLocks noGrp="1"/>
          </p:cNvSpPr>
          <p:nvPr>
            <p:ph sz="half" idx="1"/>
          </p:nvPr>
        </p:nvSpPr>
        <p:spPr>
          <a:xfrm>
            <a:off x="2843795" y="515391"/>
            <a:ext cx="2722322" cy="1107068"/>
          </a:xfrm>
        </p:spPr>
        <p:txBody>
          <a:bodyPr anchor="ctr">
            <a:normAutofit fontScale="92500" lnSpcReduction="10000"/>
          </a:bodyPr>
          <a:lstStyle/>
          <a:p>
            <a:pPr marL="0" indent="0" algn="ctr">
              <a:buNone/>
            </a:pPr>
            <a:r>
              <a:rPr lang="en-US" dirty="0"/>
              <a:t>Machine Learning </a:t>
            </a:r>
          </a:p>
          <a:p>
            <a:pPr marL="0" indent="0" algn="ctr">
              <a:buNone/>
            </a:pPr>
            <a:r>
              <a:rPr lang="en-US" sz="1700" dirty="0"/>
              <a:t>Logistic Regression Model</a:t>
            </a:r>
          </a:p>
          <a:p>
            <a:pPr marL="0" indent="0" algn="ctr">
              <a:buNone/>
            </a:pPr>
            <a:r>
              <a:rPr lang="en-US" sz="1700" dirty="0"/>
              <a:t>Random Forest Classifier</a:t>
            </a:r>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2672" y="1584494"/>
            <a:ext cx="3281329"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No sign with solid fill">
            <a:extLst>
              <a:ext uri="{FF2B5EF4-FFF2-40B4-BE49-F238E27FC236}">
                <a16:creationId xmlns:a16="http://schemas.microsoft.com/office/drawing/2014/main" id="{B4E3D58E-468A-574F-A99C-A4B38185AE64}"/>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7135812" y="4076700"/>
            <a:ext cx="914400" cy="914400"/>
          </a:xfrm>
        </p:spPr>
      </p:pic>
      <p:pic>
        <p:nvPicPr>
          <p:cNvPr id="27" name="Picture 26" descr="Old woman cheering two hands sitting">
            <a:extLst>
              <a:ext uri="{FF2B5EF4-FFF2-40B4-BE49-F238E27FC236}">
                <a16:creationId xmlns:a16="http://schemas.microsoft.com/office/drawing/2014/main" id="{8168EECC-038D-6C4F-ACD3-D8C0654AFBA7}"/>
              </a:ext>
            </a:extLst>
          </p:cNvPr>
          <p:cNvPicPr>
            <a:picLocks noChangeAspect="1"/>
          </p:cNvPicPr>
          <p:nvPr/>
        </p:nvPicPr>
        <p:blipFill>
          <a:blip r:embed="rId4"/>
          <a:stretch>
            <a:fillRect/>
          </a:stretch>
        </p:blipFill>
        <p:spPr>
          <a:xfrm>
            <a:off x="7289801" y="4834499"/>
            <a:ext cx="1066256" cy="1907052"/>
          </a:xfrm>
          <a:prstGeom prst="rect">
            <a:avLst/>
          </a:prstGeom>
        </p:spPr>
      </p:pic>
      <p:pic>
        <p:nvPicPr>
          <p:cNvPr id="29" name="Picture 28" descr="Old woman thumbs down">
            <a:extLst>
              <a:ext uri="{FF2B5EF4-FFF2-40B4-BE49-F238E27FC236}">
                <a16:creationId xmlns:a16="http://schemas.microsoft.com/office/drawing/2014/main" id="{6FD3F08D-DDA2-E54B-A283-B7795E31CE36}"/>
              </a:ext>
            </a:extLst>
          </p:cNvPr>
          <p:cNvPicPr>
            <a:picLocks noChangeAspect="1"/>
          </p:cNvPicPr>
          <p:nvPr/>
        </p:nvPicPr>
        <p:blipFill>
          <a:blip r:embed="rId5"/>
          <a:stretch>
            <a:fillRect/>
          </a:stretch>
        </p:blipFill>
        <p:spPr>
          <a:xfrm>
            <a:off x="3634482" y="1643933"/>
            <a:ext cx="924616" cy="2014348"/>
          </a:xfrm>
          <a:prstGeom prst="rect">
            <a:avLst/>
          </a:prstGeom>
        </p:spPr>
      </p:pic>
      <p:sp>
        <p:nvSpPr>
          <p:cNvPr id="30" name="TextBox 29">
            <a:extLst>
              <a:ext uri="{FF2B5EF4-FFF2-40B4-BE49-F238E27FC236}">
                <a16:creationId xmlns:a16="http://schemas.microsoft.com/office/drawing/2014/main" id="{5AB8F971-2714-B447-8E7B-8718F1521765}"/>
              </a:ext>
            </a:extLst>
          </p:cNvPr>
          <p:cNvSpPr txBox="1"/>
          <p:nvPr/>
        </p:nvSpPr>
        <p:spPr>
          <a:xfrm>
            <a:off x="6421519" y="3022843"/>
            <a:ext cx="2458717" cy="1508105"/>
          </a:xfrm>
          <a:prstGeom prst="rect">
            <a:avLst/>
          </a:prstGeom>
          <a:noFill/>
        </p:spPr>
        <p:txBody>
          <a:bodyPr wrap="square" rtlCol="0">
            <a:spAutoFit/>
          </a:bodyPr>
          <a:lstStyle/>
          <a:p>
            <a:pPr algn="ctr"/>
            <a:r>
              <a:rPr lang="en-US" sz="2800" dirty="0"/>
              <a:t>Deep Learning</a:t>
            </a:r>
          </a:p>
          <a:p>
            <a:pPr algn="ctr"/>
            <a:endParaRPr lang="en-US" sz="1600" dirty="0"/>
          </a:p>
          <a:p>
            <a:pPr algn="ctr"/>
            <a:r>
              <a:rPr lang="en-US" sz="1600" dirty="0"/>
              <a:t>Long Short-Term Memory</a:t>
            </a:r>
          </a:p>
          <a:p>
            <a:pPr algn="ctr"/>
            <a:endParaRPr lang="en-US" sz="1600" dirty="0"/>
          </a:p>
          <a:p>
            <a:pPr algn="ctr"/>
            <a:r>
              <a:rPr lang="en-US" sz="1600" dirty="0" err="1"/>
              <a:t>Tensorflow</a:t>
            </a:r>
            <a:r>
              <a:rPr lang="en-US" sz="1600" dirty="0"/>
              <a:t> </a:t>
            </a:r>
            <a:r>
              <a:rPr lang="en-US" sz="1600" dirty="0" err="1"/>
              <a:t>Keras</a:t>
            </a:r>
            <a:endParaRPr lang="en-US" sz="1600" dirty="0"/>
          </a:p>
        </p:txBody>
      </p:sp>
    </p:spTree>
    <p:extLst>
      <p:ext uri="{BB962C8B-B14F-4D97-AF65-F5344CB8AC3E}">
        <p14:creationId xmlns:p14="http://schemas.microsoft.com/office/powerpoint/2010/main" val="2905746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C17E-EC3F-6841-A523-7BF90E0CDFC4}"/>
              </a:ext>
            </a:extLst>
          </p:cNvPr>
          <p:cNvSpPr>
            <a:spLocks noGrp="1"/>
          </p:cNvSpPr>
          <p:nvPr>
            <p:ph type="title"/>
          </p:nvPr>
        </p:nvSpPr>
        <p:spPr>
          <a:xfrm>
            <a:off x="524746" y="986437"/>
            <a:ext cx="2712642" cy="4376572"/>
          </a:xfrm>
        </p:spPr>
        <p:txBody>
          <a:bodyPr anchor="ctr">
            <a:normAutofit/>
          </a:bodyPr>
          <a:lstStyle/>
          <a:p>
            <a:r>
              <a:rPr lang="en-US" sz="4200" dirty="0"/>
              <a:t>Long Short-Term Memory (LSTM)</a:t>
            </a:r>
          </a:p>
        </p:txBody>
      </p:sp>
      <p:sp>
        <p:nvSpPr>
          <p:cNvPr id="18" name="Freeform: Shape 1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0727" y="0"/>
            <a:ext cx="5460987"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2168" y="0"/>
            <a:ext cx="5249546"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669475-3FCF-FA41-A3E2-EC6F2776F66F}"/>
              </a:ext>
            </a:extLst>
          </p:cNvPr>
          <p:cNvSpPr>
            <a:spLocks noGrp="1"/>
          </p:cNvSpPr>
          <p:nvPr>
            <p:ph idx="1"/>
          </p:nvPr>
        </p:nvSpPr>
        <p:spPr>
          <a:xfrm>
            <a:off x="4572000" y="986437"/>
            <a:ext cx="4126375" cy="4471416"/>
          </a:xfrm>
        </p:spPr>
        <p:txBody>
          <a:bodyPr anchor="ctr">
            <a:normAutofit/>
          </a:bodyPr>
          <a:lstStyle/>
          <a:p>
            <a:r>
              <a:rPr lang="en-US" sz="1900" dirty="0"/>
              <a:t>Long Short-Term Memory (LSTM) – extension of Recurrent Neural Network (RNN)</a:t>
            </a:r>
          </a:p>
          <a:p>
            <a:r>
              <a:rPr lang="en-US" sz="1900" dirty="0"/>
              <a:t>LSTM networks process the current input by taking in  consideration the previous output.</a:t>
            </a:r>
          </a:p>
          <a:p>
            <a:r>
              <a:rPr lang="en-US" sz="1900" dirty="0"/>
              <a:t> Main goal is to minimize loss detected in the output</a:t>
            </a:r>
          </a:p>
        </p:txBody>
      </p:sp>
    </p:spTree>
    <p:extLst>
      <p:ext uri="{BB962C8B-B14F-4D97-AF65-F5344CB8AC3E}">
        <p14:creationId xmlns:p14="http://schemas.microsoft.com/office/powerpoint/2010/main" val="955327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6" name="Content Placeholder 5" descr="Chart, box and whisker chart&#10;&#10;Description automatically generated">
            <a:extLst>
              <a:ext uri="{FF2B5EF4-FFF2-40B4-BE49-F238E27FC236}">
                <a16:creationId xmlns:a16="http://schemas.microsoft.com/office/drawing/2014/main" id="{3697C9C8-3632-B24E-8640-407DC2831A5A}"/>
              </a:ext>
            </a:extLst>
          </p:cNvPr>
          <p:cNvPicPr>
            <a:picLocks noGrp="1" noChangeAspect="1"/>
          </p:cNvPicPr>
          <p:nvPr>
            <p:ph sz="half" idx="1"/>
          </p:nvPr>
        </p:nvPicPr>
        <p:blipFill rotWithShape="1">
          <a:blip r:embed="rId2"/>
          <a:stretch/>
        </p:blipFill>
        <p:spPr>
          <a:xfrm>
            <a:off x="20" y="-174857"/>
            <a:ext cx="9143980" cy="4144692"/>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Content Placeholder 3">
            <a:extLst>
              <a:ext uri="{FF2B5EF4-FFF2-40B4-BE49-F238E27FC236}">
                <a16:creationId xmlns:a16="http://schemas.microsoft.com/office/drawing/2014/main" id="{325AA03B-13AD-6948-B79F-9C8D7EC3D0FA}"/>
              </a:ext>
            </a:extLst>
          </p:cNvPr>
          <p:cNvSpPr>
            <a:spLocks noGrp="1"/>
          </p:cNvSpPr>
          <p:nvPr>
            <p:ph sz="half" idx="2"/>
          </p:nvPr>
        </p:nvSpPr>
        <p:spPr>
          <a:xfrm>
            <a:off x="769620" y="3752850"/>
            <a:ext cx="8012426" cy="2452687"/>
          </a:xfrm>
        </p:spPr>
        <p:txBody>
          <a:bodyPr vert="horz" lIns="91440" tIns="45720" rIns="91440" bIns="45720" rtlCol="0" anchor="ctr">
            <a:normAutofit/>
          </a:bodyPr>
          <a:lstStyle/>
          <a:p>
            <a:r>
              <a:rPr lang="en-US" sz="1600" dirty="0"/>
              <a:t>LSTMs have three types of gates: input gates, forget gates and output gates.</a:t>
            </a:r>
          </a:p>
          <a:p>
            <a:r>
              <a:rPr lang="en-US" sz="1600" dirty="0"/>
              <a:t>The hidden layer output of LSTM includes the hidden state and the memory cell. Only the hidden state is passed into the output layer. </a:t>
            </a:r>
          </a:p>
          <a:p>
            <a:r>
              <a:rPr lang="en-US" sz="1600" dirty="0"/>
              <a:t>LSTMs can help when other models exhibit vanishing and exploding gradients.</a:t>
            </a:r>
          </a:p>
        </p:txBody>
      </p:sp>
    </p:spTree>
    <p:extLst>
      <p:ext uri="{BB962C8B-B14F-4D97-AF65-F5344CB8AC3E}">
        <p14:creationId xmlns:p14="http://schemas.microsoft.com/office/powerpoint/2010/main" val="3693701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1801</TotalTime>
  <Words>627</Words>
  <Application>Microsoft Macintosh PowerPoint</Application>
  <PresentationFormat>On-screen Show (4:3)</PresentationFormat>
  <Paragraphs>90</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Chalkduster</vt:lpstr>
      <vt:lpstr>Tw Cen MT</vt:lpstr>
      <vt:lpstr>Office Theme</vt:lpstr>
      <vt:lpstr>Cryptocurrency Price Prediction  </vt:lpstr>
      <vt:lpstr>Cryptocurrency is…</vt:lpstr>
      <vt:lpstr>Bitcoin  </vt:lpstr>
      <vt:lpstr>Ethereum </vt:lpstr>
      <vt:lpstr>Dogecoin </vt:lpstr>
      <vt:lpstr>Visualization</vt:lpstr>
      <vt:lpstr>Approach</vt:lpstr>
      <vt:lpstr>Long Short-Term Memory (LSTM)</vt:lpstr>
      <vt:lpstr>PowerPoint Presentation</vt:lpstr>
      <vt:lpstr>Exploding and Vanishing Gradients</vt:lpstr>
      <vt:lpstr>What types of data are ideal for LSTMs </vt:lpstr>
      <vt:lpstr>Data Set</vt:lpstr>
      <vt:lpstr>  </vt:lpstr>
      <vt:lpstr>Looping Through All the Data </vt:lpstr>
      <vt:lpstr>Deployment of Visualizations to HTML</vt:lpstr>
      <vt:lpstr>PowerPoint Presentation</vt:lpstr>
      <vt:lpstr>Exit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Price Prediction</dc:title>
  <dc:creator>Lorena Martinez</dc:creator>
  <cp:lastModifiedBy>Lorena Martinez</cp:lastModifiedBy>
  <cp:revision>15</cp:revision>
  <dcterms:created xsi:type="dcterms:W3CDTF">2022-03-12T18:56:22Z</dcterms:created>
  <dcterms:modified xsi:type="dcterms:W3CDTF">2022-03-14T21:18:14Z</dcterms:modified>
</cp:coreProperties>
</file>